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7" d="100"/>
          <a:sy n="117" d="100"/>
        </p:scale>
        <p:origin x="-31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33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>
            <a:spLocks noGrp="1"/>
          </p:cNvSpPr>
          <p:nvPr>
            <p:ph type="pic" idx="2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</p:sp>
      <p:sp>
        <p:nvSpPr>
          <p:cNvPr id="110" name="Google Shape;110;p11"/>
          <p:cNvSpPr txBox="1">
            <a:spLocks noGrp="1"/>
          </p:cNvSpPr>
          <p:nvPr>
            <p:ph type="body" idx="1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sldNum" idx="12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1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1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body" idx="2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mr-IN" sz="7200" b="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mr-IN" sz="7200" b="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4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body" idx="1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2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3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4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body" idx="5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6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9" name="Google Shape;169;p16"/>
          <p:cNvSpPr>
            <a:spLocks noGrp="1"/>
          </p:cNvSpPr>
          <p:nvPr>
            <p:ph type="pic" idx="2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70" name="Google Shape;170;p16"/>
          <p:cNvSpPr txBox="1">
            <a:spLocks noGrp="1"/>
          </p:cNvSpPr>
          <p:nvPr>
            <p:ph type="body" idx="3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body" idx="4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16"/>
          <p:cNvSpPr>
            <a:spLocks noGrp="1"/>
          </p:cNvSpPr>
          <p:nvPr>
            <p:ph type="pic" idx="5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73" name="Google Shape;173;p16"/>
          <p:cNvSpPr txBox="1">
            <a:spLocks noGrp="1"/>
          </p:cNvSpPr>
          <p:nvPr>
            <p:ph type="body" idx="6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body" idx="7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5" name="Google Shape;175;p16"/>
          <p:cNvSpPr>
            <a:spLocks noGrp="1"/>
          </p:cNvSpPr>
          <p:nvPr>
            <p:ph type="pic" idx="8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76" name="Google Shape;176;p16"/>
          <p:cNvSpPr txBox="1">
            <a:spLocks noGrp="1"/>
          </p:cNvSpPr>
          <p:nvPr>
            <p:ph type="body" idx="9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body" idx="1"/>
          </p:nvPr>
        </p:nvSpPr>
        <p:spPr>
          <a:xfrm rot="5400000">
            <a:off x="3687594" y="-670400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body" idx="1"/>
          </p:nvPr>
        </p:nvSpPr>
        <p:spPr>
          <a:xfrm rot="5400000">
            <a:off x="2452030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dt" idx="10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ldNum" idx="12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2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2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3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4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8" descr="HD-ShadowShor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body" idx="1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body" idx="2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>
            <a:spLocks noGrp="1"/>
          </p:cNvSpPr>
          <p:nvPr>
            <p:ph type="pic" idx="2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</p:sp>
      <p:sp>
        <p:nvSpPr>
          <p:cNvPr id="99" name="Google Shape;99;p10"/>
          <p:cNvSpPr txBox="1">
            <a:spLocks noGrp="1"/>
          </p:cNvSpPr>
          <p:nvPr>
            <p:ph type="body" idx="1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hashOverlay-FullResolve.png"/>
          <p:cNvPicPr preferRelativeResize="0"/>
          <p:nvPr/>
        </p:nvPicPr>
        <p:blipFill rotWithShape="1">
          <a:blip r:embed="rId19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r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/>
          <p:nvPr/>
        </p:nvSpPr>
        <p:spPr>
          <a:xfrm>
            <a:off x="989814" y="2898445"/>
            <a:ext cx="702061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6600" b="1" i="0" u="none" strike="noStrike" cap="none">
                <a:solidFill>
                  <a:srgbClr val="E6E1C3"/>
                </a:solidFill>
                <a:latin typeface="Kokila"/>
                <a:ea typeface="Kokila"/>
                <a:cs typeface="Kokila"/>
                <a:sym typeface="Kokila"/>
              </a:rPr>
              <a:t>नगर परिषद घुग्घुस, </a:t>
            </a:r>
            <a:endParaRPr sz="6600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  <p:pic>
        <p:nvPicPr>
          <p:cNvPr id="203" name="Google Shape;20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7867" y="2692066"/>
            <a:ext cx="1471945" cy="147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9"/>
          <p:cNvPicPr preferRelativeResize="0"/>
          <p:nvPr/>
        </p:nvPicPr>
        <p:blipFill rotWithShape="1">
          <a:blip r:embed="rId4">
            <a:alphaModFix/>
          </a:blip>
          <a:srcRect l="9356" t="68280" r="5437"/>
          <a:stretch/>
        </p:blipFill>
        <p:spPr>
          <a:xfrm>
            <a:off x="810704" y="923827"/>
            <a:ext cx="10388339" cy="75654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9"/>
          <p:cNvSpPr/>
          <p:nvPr/>
        </p:nvSpPr>
        <p:spPr>
          <a:xfrm>
            <a:off x="203116" y="4718974"/>
            <a:ext cx="11585210" cy="180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4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मा.महाराष्ट्र शासन यांचा 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4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महत्वकांक्षी १०० दिवसीय कार्यालयीन सुधारणा प्रकल्प </a:t>
            </a:r>
            <a:endParaRPr/>
          </a:p>
        </p:txBody>
      </p:sp>
      <p:pic>
        <p:nvPicPr>
          <p:cNvPr id="206" name="Google Shape;20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5829" y="2673869"/>
            <a:ext cx="16002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mr-IN"/>
              <a:t>३ . स्वच्छता </a:t>
            </a:r>
            <a:endParaRPr/>
          </a:p>
        </p:txBody>
      </p:sp>
      <p:sp>
        <p:nvSpPr>
          <p:cNvPr id="284" name="Google Shape;284;p28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mr-IN" sz="3600"/>
              <a:t>ई. जुन्या व निरुपयोगी वस्तूंचे विल्हेवाट लावून नगर परिषदेला रु. १ लक्ष २० हजार महसूल प्राप्त होणार  आहे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mr-IN" sz="3600"/>
              <a:t>उ. जुन्या वाहनांचे निर्लेखनाचे काम प्रगतीपथावर आहे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Kokila"/>
              <a:buNone/>
            </a:pPr>
            <a:r>
              <a:rPr lang="mr-IN" sz="7200">
                <a:latin typeface="Kokila"/>
                <a:ea typeface="Kokila"/>
                <a:cs typeface="Kokila"/>
                <a:sym typeface="Kokila"/>
              </a:rPr>
              <a:t>४. तक्रार निवारण </a:t>
            </a:r>
            <a:endParaRPr sz="7200"/>
          </a:p>
        </p:txBody>
      </p:sp>
      <p:sp>
        <p:nvSpPr>
          <p:cNvPr id="290" name="Google Shape;290;p29"/>
          <p:cNvSpPr txBox="1"/>
          <p:nvPr/>
        </p:nvSpPr>
        <p:spPr>
          <a:xfrm>
            <a:off x="539683" y="2233945"/>
            <a:ext cx="9914641" cy="81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0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अ. आपले सरकार पोर्टल वरील १ जानेवारी २०२५ पूर्वीच्या सर्व तक्रारी निकाली काढण्यात आलेल्या आहेत </a:t>
            </a:r>
            <a:r>
              <a:rPr lang="mr-IN" sz="44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endParaRPr sz="44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0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आ. पी जी  पोर्टल वरील १ जानेवारी २०२५ पूर्वीच्या सर्व तक्रारी निकाली काढण्यात आलेल्या आहेत</a:t>
            </a:r>
            <a:r>
              <a:rPr lang="mr-IN" sz="44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endParaRPr/>
          </a:p>
        </p:txBody>
      </p:sp>
      <p:pic>
        <p:nvPicPr>
          <p:cNvPr id="291" name="Google Shape;291;p29"/>
          <p:cNvPicPr preferRelativeResize="0"/>
          <p:nvPr/>
        </p:nvPicPr>
        <p:blipFill rotWithShape="1">
          <a:blip r:embed="rId3">
            <a:alphaModFix/>
          </a:blip>
          <a:srcRect l="5489" r="4972" b="10958"/>
          <a:stretch/>
        </p:blipFill>
        <p:spPr>
          <a:xfrm>
            <a:off x="4937614" y="3971955"/>
            <a:ext cx="4819075" cy="28870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92" name="Google Shape;29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Kokila"/>
              <a:buNone/>
            </a:pPr>
            <a:r>
              <a:rPr lang="mr-IN" sz="8000">
                <a:latin typeface="Kokila"/>
                <a:ea typeface="Kokila"/>
                <a:cs typeface="Kokila"/>
                <a:sym typeface="Kokila"/>
              </a:rPr>
              <a:t>४. तक्रार निवारण </a:t>
            </a:r>
            <a:endParaRPr sz="8000"/>
          </a:p>
        </p:txBody>
      </p:sp>
      <p:sp>
        <p:nvSpPr>
          <p:cNvPr id="298" name="Google Shape;298;p30"/>
          <p:cNvSpPr txBox="1"/>
          <p:nvPr/>
        </p:nvSpPr>
        <p:spPr>
          <a:xfrm>
            <a:off x="539683" y="2233945"/>
            <a:ext cx="9914700" cy="14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44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इ. अभ्यागत भेटीचे नियोजन व भेटीच्या वेळाबाबत प्रसिद्धी  देण्यात आलेली आहे </a:t>
            </a:r>
            <a:endParaRPr sz="44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  <p:pic>
        <p:nvPicPr>
          <p:cNvPr id="299" name="Google Shape;299;p30"/>
          <p:cNvPicPr preferRelativeResize="0"/>
          <p:nvPr/>
        </p:nvPicPr>
        <p:blipFill rotWithShape="1">
          <a:blip r:embed="rId3">
            <a:alphaModFix/>
          </a:blip>
          <a:srcRect t="3899" b="51698"/>
          <a:stretch/>
        </p:blipFill>
        <p:spPr>
          <a:xfrm>
            <a:off x="7422418" y="3367207"/>
            <a:ext cx="4183161" cy="3045123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00" name="Google Shape;30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Kokila"/>
              <a:buNone/>
            </a:pPr>
            <a:r>
              <a:rPr lang="mr-IN" sz="7200">
                <a:latin typeface="Kokila"/>
                <a:ea typeface="Kokila"/>
                <a:cs typeface="Kokila"/>
                <a:sym typeface="Kokila"/>
              </a:rPr>
              <a:t>५. कार्यालयीन सोयी सुविधा  </a:t>
            </a:r>
            <a:endParaRPr sz="7200"/>
          </a:p>
        </p:txBody>
      </p:sp>
      <p:sp>
        <p:nvSpPr>
          <p:cNvPr id="306" name="Google Shape;306;p31"/>
          <p:cNvSpPr txBox="1"/>
          <p:nvPr/>
        </p:nvSpPr>
        <p:spPr>
          <a:xfrm>
            <a:off x="168747" y="2233945"/>
            <a:ext cx="9914641" cy="1541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Kokila"/>
              <a:buAutoNum type="arabicPeriod"/>
            </a:pPr>
            <a:r>
              <a:rPr lang="mr-IN" sz="44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कायमस्वरूपी स्वच्छ पिण्याच्या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44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    पाण्याची व्यवस्था करण्यात आलेली आहे   </a:t>
            </a:r>
            <a:endParaRPr sz="44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l="10647" t="6803" r="20898"/>
          <a:stretch/>
        </p:blipFill>
        <p:spPr>
          <a:xfrm>
            <a:off x="8911556" y="2113518"/>
            <a:ext cx="3114086" cy="4533550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308" name="Google Shape;30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Kokila"/>
              <a:buNone/>
            </a:pPr>
            <a:r>
              <a:rPr lang="mr-IN" sz="7200">
                <a:latin typeface="Kokila"/>
                <a:ea typeface="Kokila"/>
                <a:cs typeface="Kokila"/>
                <a:sym typeface="Kokila"/>
              </a:rPr>
              <a:t>५. कार्यालयीन सोयी सुविधा  </a:t>
            </a:r>
            <a:endParaRPr sz="7200"/>
          </a:p>
        </p:txBody>
      </p:sp>
      <p:sp>
        <p:nvSpPr>
          <p:cNvPr id="314" name="Google Shape;314;p32"/>
          <p:cNvSpPr txBox="1"/>
          <p:nvPr/>
        </p:nvSpPr>
        <p:spPr>
          <a:xfrm>
            <a:off x="168747" y="2233945"/>
            <a:ext cx="9914641" cy="1541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0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आ. कर्मचारी व अभ्यागत यांचेसाठी स्वच्छ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0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      प्रसाधनाचीगृहाची व्यवस्था करण्यात आलेली आहे </a:t>
            </a:r>
            <a:endParaRPr sz="44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  <p:pic>
        <p:nvPicPr>
          <p:cNvPr id="315" name="Google Shape;31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6575" y="3662217"/>
            <a:ext cx="1757067" cy="2849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02740" y="2233945"/>
            <a:ext cx="2489260" cy="4181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Kokila"/>
              <a:buNone/>
            </a:pPr>
            <a:r>
              <a:rPr lang="mr-IN" sz="7200">
                <a:latin typeface="Kokila"/>
                <a:ea typeface="Kokila"/>
                <a:cs typeface="Kokila"/>
                <a:sym typeface="Kokila"/>
              </a:rPr>
              <a:t>५. कार्यालयीन सोयी सुविधा  </a:t>
            </a:r>
            <a:endParaRPr sz="7200"/>
          </a:p>
        </p:txBody>
      </p:sp>
      <p:sp>
        <p:nvSpPr>
          <p:cNvPr id="323" name="Google Shape;323;p33"/>
          <p:cNvSpPr txBox="1"/>
          <p:nvPr/>
        </p:nvSpPr>
        <p:spPr>
          <a:xfrm>
            <a:off x="168747" y="2233945"/>
            <a:ext cx="9914700" cy="17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0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इ.अभ्यागतसाठी सुसज्ज </a:t>
            </a:r>
            <a:r>
              <a:rPr lang="mr-IN" sz="300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प्रतिक्षालय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0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    व्यवस्था करण्यात आलेली आहे 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44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                </a:t>
            </a:r>
            <a:endParaRPr sz="44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  <p:pic>
        <p:nvPicPr>
          <p:cNvPr id="324" name="Google Shape;32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3853" y="1664898"/>
            <a:ext cx="3857625" cy="5098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4"/>
          <p:cNvPicPr preferRelativeResize="0"/>
          <p:nvPr/>
        </p:nvPicPr>
        <p:blipFill rotWithShape="1">
          <a:blip r:embed="rId3">
            <a:alphaModFix/>
          </a:blip>
          <a:srcRect t="9811" b="46164"/>
          <a:stretch/>
        </p:blipFill>
        <p:spPr>
          <a:xfrm>
            <a:off x="7937112" y="4905248"/>
            <a:ext cx="3745902" cy="187729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31" name="Google Shape;331;p3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Kokila"/>
              <a:buNone/>
            </a:pPr>
            <a:r>
              <a:rPr lang="mr-IN" sz="7200">
                <a:latin typeface="Kokila"/>
                <a:ea typeface="Kokila"/>
                <a:cs typeface="Kokila"/>
                <a:sym typeface="Kokila"/>
              </a:rPr>
              <a:t>५. कार्यालयीन सोयी सुविधा  </a:t>
            </a:r>
            <a:endParaRPr sz="7200"/>
          </a:p>
        </p:txBody>
      </p:sp>
      <p:sp>
        <p:nvSpPr>
          <p:cNvPr id="332" name="Google Shape;332;p34"/>
          <p:cNvSpPr txBox="1"/>
          <p:nvPr/>
        </p:nvSpPr>
        <p:spPr>
          <a:xfrm>
            <a:off x="67826" y="1975450"/>
            <a:ext cx="9914641" cy="226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0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ई. कार्यालयामध्ये सुव्यवस्थित नामफलक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0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    व  दिशादर्शक फलक लावण्यात आलेले आहेत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44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                </a:t>
            </a:r>
            <a:endParaRPr sz="44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  <p:pic>
        <p:nvPicPr>
          <p:cNvPr id="333" name="Google Shape;33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4"/>
          <p:cNvPicPr preferRelativeResize="0"/>
          <p:nvPr/>
        </p:nvPicPr>
        <p:blipFill rotWithShape="1">
          <a:blip r:embed="rId5">
            <a:alphaModFix/>
          </a:blip>
          <a:srcRect t="18869" b="14589"/>
          <a:stretch/>
        </p:blipFill>
        <p:spPr>
          <a:xfrm>
            <a:off x="9685084" y="2335116"/>
            <a:ext cx="2210744" cy="25701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35" name="Google Shape;335;p34"/>
          <p:cNvPicPr preferRelativeResize="0"/>
          <p:nvPr/>
        </p:nvPicPr>
        <p:blipFill rotWithShape="1">
          <a:blip r:embed="rId6">
            <a:alphaModFix/>
          </a:blip>
          <a:srcRect t="5031" b="13711"/>
          <a:stretch/>
        </p:blipFill>
        <p:spPr>
          <a:xfrm>
            <a:off x="5471729" y="4119926"/>
            <a:ext cx="2380259" cy="257085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36" name="Google Shape;336;p34"/>
          <p:cNvPicPr preferRelativeResize="0"/>
          <p:nvPr/>
        </p:nvPicPr>
        <p:blipFill rotWithShape="1">
          <a:blip r:embed="rId7">
            <a:alphaModFix/>
          </a:blip>
          <a:srcRect l="14237" t="30646"/>
          <a:stretch/>
        </p:blipFill>
        <p:spPr>
          <a:xfrm>
            <a:off x="526212" y="4175185"/>
            <a:ext cx="4853689" cy="220782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Kokila"/>
              <a:buNone/>
            </a:pPr>
            <a:r>
              <a:rPr lang="mr-IN" sz="7200">
                <a:latin typeface="Kokila"/>
                <a:ea typeface="Kokila"/>
                <a:cs typeface="Kokila"/>
                <a:sym typeface="Kokila"/>
              </a:rPr>
              <a:t>५. कार्यालयीन सोयी सुविधा  </a:t>
            </a:r>
            <a:endParaRPr sz="7200"/>
          </a:p>
        </p:txBody>
      </p:sp>
      <p:sp>
        <p:nvSpPr>
          <p:cNvPr id="342" name="Google Shape;342;p35"/>
          <p:cNvSpPr txBox="1"/>
          <p:nvPr/>
        </p:nvSpPr>
        <p:spPr>
          <a:xfrm>
            <a:off x="67826" y="1975450"/>
            <a:ext cx="9914641" cy="81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6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ई. वृक्षारोपण करून कार्यालयाचे सौन्दर्यीकरण  करण्यात आलेले आहे </a:t>
            </a:r>
            <a:endParaRPr/>
          </a:p>
        </p:txBody>
      </p:sp>
      <p:pic>
        <p:nvPicPr>
          <p:cNvPr id="343" name="Google Shape;34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3492" y="4445671"/>
            <a:ext cx="4296470" cy="215105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45" name="Google Shape;345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9915" y="4423630"/>
            <a:ext cx="3657600" cy="20574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46" name="Google Shape;346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3444" y="2600359"/>
            <a:ext cx="3648970" cy="190340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Kokila"/>
              <a:buNone/>
            </a:pPr>
            <a:r>
              <a:rPr lang="mr-IN" sz="7200">
                <a:latin typeface="Kokila"/>
                <a:ea typeface="Kokila"/>
                <a:cs typeface="Kokila"/>
                <a:sym typeface="Kokila"/>
              </a:rPr>
              <a:t>६. क्षेत्रीय कार्यालयांना भेटी   </a:t>
            </a:r>
            <a:endParaRPr sz="7200"/>
          </a:p>
        </p:txBody>
      </p:sp>
      <p:sp>
        <p:nvSpPr>
          <p:cNvPr id="352" name="Google Shape;352;p36"/>
          <p:cNvSpPr txBox="1"/>
          <p:nvPr/>
        </p:nvSpPr>
        <p:spPr>
          <a:xfrm>
            <a:off x="67826" y="1975450"/>
            <a:ext cx="9914700" cy="14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44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अ. आठवड्यातून किमान २ दिवस क्षेत्रीय कार्यालयांना भेटी देऊन पाहणी करण्यात येते  </a:t>
            </a:r>
            <a:endParaRPr/>
          </a:p>
        </p:txBody>
      </p:sp>
      <p:pic>
        <p:nvPicPr>
          <p:cNvPr id="353" name="Google Shape;35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1759" y="2746084"/>
            <a:ext cx="3230232" cy="395952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55" name="Google Shape;355;p36" title="WhatsApp Image 2025-04-11 at 8.39.56 AM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669169"/>
            <a:ext cx="4048576" cy="3036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Kokila"/>
              <a:buNone/>
            </a:pPr>
            <a:r>
              <a:rPr lang="mr-IN" sz="7200">
                <a:latin typeface="Kokila"/>
                <a:ea typeface="Kokila"/>
                <a:cs typeface="Kokila"/>
                <a:sym typeface="Kokila"/>
              </a:rPr>
              <a:t>६. क्षेत्रीय कार्यालयांना भेटी   </a:t>
            </a:r>
            <a:endParaRPr sz="7200"/>
          </a:p>
        </p:txBody>
      </p:sp>
      <p:sp>
        <p:nvSpPr>
          <p:cNvPr id="361" name="Google Shape;361;p37"/>
          <p:cNvSpPr txBox="1"/>
          <p:nvPr/>
        </p:nvSpPr>
        <p:spPr>
          <a:xfrm>
            <a:off x="67826" y="1975450"/>
            <a:ext cx="9914641" cy="1541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6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आ. मा. केंद्र शासनाच्या महत्वाकांक्षी NAKSHA प्रकल्पाची अंमलबजावणी व निरीक्षण करण्याकरिता भेटी देण्यात आल्या  </a:t>
            </a:r>
            <a:r>
              <a:rPr lang="mr-IN" sz="44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endParaRPr/>
          </a:p>
        </p:txBody>
      </p:sp>
      <p:pic>
        <p:nvPicPr>
          <p:cNvPr id="362" name="Google Shape;36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837" y="3511000"/>
            <a:ext cx="2867323" cy="323485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64" name="Google Shape;36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1740" y="3423441"/>
            <a:ext cx="4954391" cy="330061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Kokila"/>
              <a:buNone/>
            </a:pPr>
            <a:r>
              <a:rPr lang="mr-IN" sz="7200">
                <a:latin typeface="Kokila"/>
                <a:ea typeface="Kokila"/>
                <a:cs typeface="Kokila"/>
                <a:sym typeface="Kokila"/>
              </a:rPr>
              <a:t>१. संकेतस्थळ  </a:t>
            </a:r>
            <a:endParaRPr sz="7200">
              <a:latin typeface="Kokila"/>
              <a:ea typeface="Kokila"/>
              <a:cs typeface="Kokila"/>
              <a:sym typeface="Kokila"/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197657" y="1959469"/>
            <a:ext cx="697017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440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अ. वापरण्यातील सुलभता   </a:t>
            </a:r>
            <a:endParaRPr sz="4400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  <p:sp>
        <p:nvSpPr>
          <p:cNvPr id="213" name="Google Shape;213;p20"/>
          <p:cNvSpPr/>
          <p:nvPr/>
        </p:nvSpPr>
        <p:spPr>
          <a:xfrm>
            <a:off x="-247850" y="2865698"/>
            <a:ext cx="8269800" cy="15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4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    नगरपरिषद घुग्घुस ची वेबसाईट चे URL खालीलप्रमाणे आहे.</a:t>
            </a:r>
            <a:endParaRPr sz="2000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mr-IN" sz="24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https:// ghuggusnp.in</a:t>
            </a:r>
            <a:endParaRPr sz="2000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mr-IN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सदर संकेतस्थळावर नागरिकांना user id </a:t>
            </a:r>
            <a:r>
              <a:rPr lang="mr-I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व password बनवून सर्व सेवा घरबसल्या मिळतात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rgbClr val="53575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4" name="Google Shape;214;p20"/>
          <p:cNvPicPr preferRelativeResize="0"/>
          <p:nvPr/>
        </p:nvPicPr>
        <p:blipFill rotWithShape="1">
          <a:blip r:embed="rId3">
            <a:alphaModFix/>
          </a:blip>
          <a:srcRect b="15674"/>
          <a:stretch/>
        </p:blipFill>
        <p:spPr>
          <a:xfrm>
            <a:off x="7275824" y="4127135"/>
            <a:ext cx="4585497" cy="2763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8570" y="5260156"/>
            <a:ext cx="4585634" cy="34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2503" y="543196"/>
            <a:ext cx="1757707" cy="142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Kokila"/>
              <a:buNone/>
            </a:pPr>
            <a:r>
              <a:rPr lang="mr-IN" sz="7200">
                <a:latin typeface="Kokila"/>
                <a:ea typeface="Kokila"/>
                <a:cs typeface="Kokila"/>
                <a:sym typeface="Kokila"/>
              </a:rPr>
              <a:t>७. ई- ऑफीस प्रणाली  </a:t>
            </a:r>
            <a:endParaRPr sz="7200"/>
          </a:p>
        </p:txBody>
      </p:sp>
      <p:sp>
        <p:nvSpPr>
          <p:cNvPr id="370" name="Google Shape;370;p38"/>
          <p:cNvSpPr txBox="1"/>
          <p:nvPr/>
        </p:nvSpPr>
        <p:spPr>
          <a:xfrm>
            <a:off x="67826" y="1975450"/>
            <a:ext cx="9914641" cy="299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Kokila"/>
              <a:buAutoNum type="arabicPeriod"/>
            </a:pPr>
            <a:r>
              <a:rPr lang="mr-IN" sz="36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प्रशासकीय कामकाजात ई- ऑफीस प्रणालीचा वापर करण्यासाठी कार्यवाही प्रगतीपथावर आहे </a:t>
            </a:r>
            <a:endParaRPr/>
          </a:p>
          <a:p>
            <a:pPr marL="742950" marR="0" lvl="0" indent="-7429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Kokila"/>
              <a:buAutoNum type="arabicPeriod"/>
            </a:pPr>
            <a:r>
              <a:rPr lang="mr-IN" sz="36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ई- ऑफीस प्रणालीत ४ किंव्हा त्यापेक्षा कमी स्तरावर मान्यता घेऊन प्रकरणांचा निपटारा करण्यासाठी कार्यवाही प्रगतीपथावर आहे   </a:t>
            </a:r>
            <a:endParaRPr/>
          </a:p>
        </p:txBody>
      </p:sp>
      <p:pic>
        <p:nvPicPr>
          <p:cNvPr id="371" name="Google Shape;37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Kokila"/>
              <a:buNone/>
            </a:pPr>
            <a:r>
              <a:rPr lang="mr-IN" sz="4066">
                <a:latin typeface="Kokila"/>
                <a:ea typeface="Kokila"/>
                <a:cs typeface="Kokila"/>
                <a:sym typeface="Kokila"/>
              </a:rPr>
              <a:t>८. आर्थिक व औद्योगिक गुंतवणुकीस प्रोत्साहन  </a:t>
            </a:r>
            <a:r>
              <a:rPr lang="mr-IN" sz="6000">
                <a:latin typeface="Kokila"/>
                <a:ea typeface="Kokila"/>
                <a:cs typeface="Kokila"/>
                <a:sym typeface="Kokila"/>
              </a:rPr>
              <a:t> </a:t>
            </a:r>
            <a:endParaRPr sz="6000"/>
          </a:p>
        </p:txBody>
      </p:sp>
      <p:sp>
        <p:nvSpPr>
          <p:cNvPr id="377" name="Google Shape;377;p39"/>
          <p:cNvSpPr txBox="1"/>
          <p:nvPr/>
        </p:nvSpPr>
        <p:spPr>
          <a:xfrm>
            <a:off x="58650" y="1975447"/>
            <a:ext cx="11857200" cy="54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70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अ. </a:t>
            </a:r>
            <a:r>
              <a:rPr lang="mr-IN" sz="27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गुंतवणूक उद्योजकांना प्रोत्साहन देण्यासाठी पोषक वातावरण तयार करणे-</a:t>
            </a:r>
            <a:endParaRPr sz="170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7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घुग्घुस कार्यक्षेत्रात  मध्ये गुंतवणुकीस प्रोत्साहनकरिता SBI बँकेसाठी बिल्डिंग परवानगी 25 मार्च 2025 रोजी देण्यात आली आहे  </a:t>
            </a:r>
            <a:endParaRPr sz="31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7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endParaRPr sz="170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7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आ. व्यापारी/ कामगार वर्गाच्या संघटनाशी चर्चा करून त्यांच्या अडचणी सोडविणे-</a:t>
            </a:r>
            <a:endParaRPr sz="170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7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घुग्घुस कार्यक्षेत्रात चिकन मटन मार्केट वाल्यांचे तक्रार लक्षात घेऊन त्यांना मास कापण्याकरिता सोयकरून  देण्यात येणार आहे.</a:t>
            </a:r>
            <a:endParaRPr sz="170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7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इ. गुंतवणूक उद्योजकांच्या अडचणींचे निराकरण करणे- </a:t>
            </a:r>
            <a:endParaRPr sz="170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7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Lloyds या कंपनीला औद्योगिक कामाकरीता नाहरकत परवानगी 11 मार्च 2025 ला देण्यात आलेली आहे</a:t>
            </a:r>
            <a:r>
              <a:rPr lang="mr-IN" sz="33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. ACC</a:t>
            </a:r>
            <a:r>
              <a:rPr lang="mr-IN" sz="27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 कंपनी च्या जागेवरील c अँड D वेस्ट त्वरित हटविण्यात आलेले आहे </a:t>
            </a:r>
            <a:endParaRPr sz="1700"/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  <p:pic>
        <p:nvPicPr>
          <p:cNvPr id="378" name="Google Shape;37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Kokila"/>
              <a:buNone/>
            </a:pPr>
            <a:r>
              <a:rPr lang="mr-IN" sz="3700">
                <a:latin typeface="Kokila"/>
                <a:ea typeface="Kokila"/>
                <a:cs typeface="Kokila"/>
                <a:sym typeface="Kokila"/>
              </a:rPr>
              <a:t>९. अधिकारी कर्मचारी प्रशिक्षण, सेवा विषयक बाबी आणि कृत्रीम बुध्दीमत्ता तंत्रज्ञानाचा वापर (AI) </a:t>
            </a:r>
            <a:endParaRPr sz="3700"/>
          </a:p>
        </p:txBody>
      </p:sp>
      <p:sp>
        <p:nvSpPr>
          <p:cNvPr id="384" name="Google Shape;384;p40"/>
          <p:cNvSpPr txBox="1"/>
          <p:nvPr/>
        </p:nvSpPr>
        <p:spPr>
          <a:xfrm>
            <a:off x="67826" y="1975450"/>
            <a:ext cx="9914700" cy="28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2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अ. नव्याने सेवेत प्रविष्ट अधिकारी / कर्मचारी यांना प्रशिक्षित करणे</a:t>
            </a:r>
            <a:endParaRPr sz="32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8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100 दिवसीय कार्यक्रमा अंतर्गत मुख्याधिकारी यांनी igot कर्मयोगी अँप वरून ५ कोर्सेस पूर्ण केले आहेत, तसेच स्वच्छ भारत मिशन चे 2 दिवसीय प्रशिक्षण पूर्ण केले आहे.</a:t>
            </a:r>
            <a:endParaRPr sz="28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mr-IN" sz="28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स्वच्छता कर्मचाऱ्यांचे प्रशिक्षण पूर्ण केले </a:t>
            </a:r>
            <a:endParaRPr sz="28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  <p:pic>
        <p:nvPicPr>
          <p:cNvPr id="385" name="Google Shape;38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0"/>
          <p:cNvPicPr preferRelativeResize="0"/>
          <p:nvPr/>
        </p:nvPicPr>
        <p:blipFill rotWithShape="1">
          <a:blip r:embed="rId4">
            <a:alphaModFix/>
          </a:blip>
          <a:srcRect b="7654"/>
          <a:stretch/>
        </p:blipFill>
        <p:spPr>
          <a:xfrm>
            <a:off x="5098212" y="4322595"/>
            <a:ext cx="3505200" cy="238951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87" name="Google Shape;387;p40"/>
          <p:cNvPicPr preferRelativeResize="0"/>
          <p:nvPr/>
        </p:nvPicPr>
        <p:blipFill rotWithShape="1">
          <a:blip r:embed="rId5">
            <a:alphaModFix/>
          </a:blip>
          <a:srcRect b="7798"/>
          <a:stretch/>
        </p:blipFill>
        <p:spPr>
          <a:xfrm>
            <a:off x="8603399" y="3707120"/>
            <a:ext cx="3588589" cy="238951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Kokila"/>
              <a:buNone/>
            </a:pPr>
            <a:r>
              <a:rPr lang="mr-IN" sz="4000">
                <a:latin typeface="Kokila"/>
                <a:ea typeface="Kokila"/>
                <a:cs typeface="Kokila"/>
                <a:sym typeface="Kokila"/>
              </a:rPr>
              <a:t>९. अधिकारी कर्मचारी प्रशिक्षण, सेवा विषयक बाबी आणि कृत्रीम बुध्दीमत्ता तंत्रज्ञानाचा वापर (AI) </a:t>
            </a:r>
            <a:endParaRPr sz="4000"/>
          </a:p>
        </p:txBody>
      </p:sp>
      <p:sp>
        <p:nvSpPr>
          <p:cNvPr id="393" name="Google Shape;393;p41"/>
          <p:cNvSpPr txBox="1"/>
          <p:nvPr/>
        </p:nvSpPr>
        <p:spPr>
          <a:xfrm>
            <a:off x="67826" y="1975450"/>
            <a:ext cx="11500200" cy="42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6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आ. पदोन्नत्या व कर्मचाऱ्यांच्या तक्रारी नाहीत </a:t>
            </a:r>
            <a:endParaRPr sz="36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6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इ. कृत्रीम बुध्दीमत्ता तंत्रज्ञान वापरण्यासाठी अधिकारी / कर्मचारी यांना प्रशिक्षण देणे-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8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Mission Karmayogi अँप वरून कर्मचाऱ्यांना AI चे प्रारंभिक प्रशिक्षण व माहिती देण्याचे प्रयत्न चालू आहे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  <p:pic>
        <p:nvPicPr>
          <p:cNvPr id="394" name="Google Shape;39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Kokila"/>
              <a:buNone/>
            </a:pPr>
            <a:r>
              <a:rPr lang="mr-IN" sz="4800">
                <a:latin typeface="Kokila"/>
                <a:ea typeface="Kokila"/>
                <a:cs typeface="Kokila"/>
                <a:sym typeface="Kokila"/>
              </a:rPr>
              <a:t>९</a:t>
            </a:r>
            <a:r>
              <a:rPr lang="mr-IN" sz="3700">
                <a:latin typeface="Kokila"/>
                <a:ea typeface="Kokila"/>
                <a:cs typeface="Kokila"/>
                <a:sym typeface="Kokila"/>
              </a:rPr>
              <a:t>. अधिकारी कर्मचारी प्रशिक्षण, सेवा विषयक बाबी आणि कृत्रीम बुध्दीमत्ता तंत्रज्ञानाचा वापर (AI</a:t>
            </a:r>
            <a:r>
              <a:rPr lang="mr-IN" sz="4800">
                <a:latin typeface="Kokila"/>
                <a:ea typeface="Kokila"/>
                <a:cs typeface="Kokila"/>
                <a:sym typeface="Kokila"/>
              </a:rPr>
              <a:t>) </a:t>
            </a:r>
            <a:endParaRPr sz="4800"/>
          </a:p>
        </p:txBody>
      </p:sp>
      <p:sp>
        <p:nvSpPr>
          <p:cNvPr id="400" name="Google Shape;400;p42"/>
          <p:cNvSpPr txBox="1"/>
          <p:nvPr/>
        </p:nvSpPr>
        <p:spPr>
          <a:xfrm>
            <a:off x="67775" y="1975450"/>
            <a:ext cx="8086500" cy="3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6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ई. कार्यालयातील कामकाज अचूक होण्यासाठी प्रत्यक्ष कृत्रीम बुध्दीमता तंत्रज्ञानाचा वापर (AI) सुरु करणे-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8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Igot कर्मयोगी अँप वरून तसेच इतर AI चे प्रशिक्षण पूर्ण झाल्यानंतर कार्यालयात AI चा वापर करण्यात येईल </a:t>
            </a:r>
            <a:endParaRPr sz="28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  <p:pic>
        <p:nvPicPr>
          <p:cNvPr id="401" name="Google Shape;40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43"/>
          <p:cNvPicPr preferRelativeResize="0"/>
          <p:nvPr/>
        </p:nvPicPr>
        <p:blipFill rotWithShape="1">
          <a:blip r:embed="rId3">
            <a:alphaModFix/>
          </a:blip>
          <a:srcRect b="4277"/>
          <a:stretch/>
        </p:blipFill>
        <p:spPr>
          <a:xfrm>
            <a:off x="9178505" y="2406769"/>
            <a:ext cx="2935991" cy="4288343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Kokila"/>
              <a:buNone/>
            </a:pPr>
            <a:r>
              <a:rPr lang="mr-IN" sz="6000">
                <a:latin typeface="Kokila"/>
                <a:ea typeface="Kokila"/>
                <a:cs typeface="Kokila"/>
                <a:sym typeface="Kokila"/>
              </a:rPr>
              <a:t>१०. नाविन्यपूर्ण उपक्रम    </a:t>
            </a:r>
            <a:endParaRPr sz="6000"/>
          </a:p>
        </p:txBody>
      </p:sp>
      <p:sp>
        <p:nvSpPr>
          <p:cNvPr id="408" name="Google Shape;408;p43"/>
          <p:cNvSpPr txBox="1"/>
          <p:nvPr/>
        </p:nvSpPr>
        <p:spPr>
          <a:xfrm>
            <a:off x="145833" y="2011887"/>
            <a:ext cx="8854800" cy="27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2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कार्यालयामध्ये किमान २ नाविन्यपूर्ण उपक्रम राबविणे </a:t>
            </a:r>
            <a:endParaRPr sz="1000"/>
          </a:p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2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घुग्घुस कार्यक्षेत्रात रेन वॉटर हार्वेस्टिंग करणाऱ्या नागरिकांचे सत्कार करण्यात आले.</a:t>
            </a:r>
            <a:r>
              <a:rPr lang="mr-IN" sz="3200" b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000"/>
          </a:p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नगरपरिषद मध्ये  उत्तम काम करणाऱ्या विभाग प्रमुख व कर्मचारीयांचा सत्कार करण्यात येत आहे</a:t>
            </a:r>
            <a:r>
              <a:rPr lang="mr-I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pic>
        <p:nvPicPr>
          <p:cNvPr id="409" name="Google Shape;40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3" title="WhatsApp Image 2025-04-10 at 2.58.51 PM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8900" y="4290975"/>
            <a:ext cx="2709600" cy="24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978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4"/>
          <p:cNvPicPr preferRelativeResize="0"/>
          <p:nvPr/>
        </p:nvPicPr>
        <p:blipFill rotWithShape="1">
          <a:blip r:embed="rId4">
            <a:alphaModFix/>
          </a:blip>
          <a:srcRect l="9356" t="68280" r="5437"/>
          <a:stretch/>
        </p:blipFill>
        <p:spPr>
          <a:xfrm>
            <a:off x="810704" y="167287"/>
            <a:ext cx="10388339" cy="75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0279" y="5080958"/>
            <a:ext cx="2449902" cy="177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Kokila"/>
              <a:buNone/>
            </a:pPr>
            <a:r>
              <a:rPr lang="mr-IN" sz="6600">
                <a:latin typeface="Kokila"/>
                <a:ea typeface="Kokila"/>
                <a:cs typeface="Kokila"/>
                <a:sym typeface="Kokila"/>
              </a:rPr>
              <a:t>१. संकेतस्थळ </a:t>
            </a:r>
            <a:endParaRPr sz="6600"/>
          </a:p>
        </p:txBody>
      </p:sp>
      <p:sp>
        <p:nvSpPr>
          <p:cNvPr id="222" name="Google Shape;222;p21"/>
          <p:cNvSpPr txBox="1"/>
          <p:nvPr/>
        </p:nvSpPr>
        <p:spPr>
          <a:xfrm>
            <a:off x="-282804" y="2172034"/>
            <a:ext cx="961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400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आ. माहितीचे  अद्ययावतीकरण </a:t>
            </a:r>
            <a:endParaRPr sz="4000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  <p:sp>
        <p:nvSpPr>
          <p:cNvPr id="223" name="Google Shape;223;p21"/>
          <p:cNvSpPr/>
          <p:nvPr/>
        </p:nvSpPr>
        <p:spPr>
          <a:xfrm>
            <a:off x="263916" y="2986995"/>
            <a:ext cx="7778700" cy="16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00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     </a:t>
            </a:r>
            <a:r>
              <a:rPr lang="mr-IN" sz="20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घुग्गुस नगरपरिषद बद्दल ची सर्व माहिती अद्यावत करण्यात आलेली आहे.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0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     सर्व विभाग प्रमुखांचे व महत्वाचे व आपत्कालीन संपर्क क्रमांक संकेतस्थळावर        अद्यावत करण्यात आलेले आहेत.</a:t>
            </a:r>
            <a:endParaRPr sz="2000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20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     सर्व महत्वाचे फोटो, सीमा नकाशा, पत्ता, मोबाईल नंबर व ई-मेल आयडी  अद्यावत करण्यात आलेली आहे. </a:t>
            </a:r>
            <a:endParaRPr/>
          </a:p>
          <a:p>
            <a:pPr marL="342900" marR="0" lvl="0" indent="-215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sz="20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  <p:pic>
        <p:nvPicPr>
          <p:cNvPr id="224" name="Google Shape;224;p21"/>
          <p:cNvPicPr preferRelativeResize="0"/>
          <p:nvPr/>
        </p:nvPicPr>
        <p:blipFill rotWithShape="1">
          <a:blip r:embed="rId3">
            <a:alphaModFix/>
          </a:blip>
          <a:srcRect b="15674"/>
          <a:stretch/>
        </p:blipFill>
        <p:spPr>
          <a:xfrm>
            <a:off x="8417633" y="2089499"/>
            <a:ext cx="3836784" cy="29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4223" y="621323"/>
            <a:ext cx="1757707" cy="142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Kokila"/>
              <a:buNone/>
            </a:pPr>
            <a:r>
              <a:rPr lang="mr-IN" sz="6600">
                <a:latin typeface="Kokila"/>
                <a:ea typeface="Kokila"/>
                <a:cs typeface="Kokila"/>
                <a:sym typeface="Kokila"/>
              </a:rPr>
              <a:t>१. संकेतस्थळ </a:t>
            </a:r>
            <a:endParaRPr sz="6600"/>
          </a:p>
        </p:txBody>
      </p:sp>
      <p:pic>
        <p:nvPicPr>
          <p:cNvPr id="232" name="Google Shape;23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3650" y="582041"/>
            <a:ext cx="1757707" cy="142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 txBox="1"/>
          <p:nvPr/>
        </p:nvSpPr>
        <p:spPr>
          <a:xfrm>
            <a:off x="812950" y="2251250"/>
            <a:ext cx="10658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200">
                <a:solidFill>
                  <a:schemeClr val="lt1"/>
                </a:solidFill>
              </a:rPr>
              <a:t>इ. माहिती अधिकार अधिनियमांतर्गत माहितीचे स्वयंप्रकटीकरण संकेतस्थळ पूर्णरीत्या चालू झाल्या नंतर करण्यात येईल </a:t>
            </a: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Kokila"/>
              <a:buNone/>
            </a:pPr>
            <a:r>
              <a:rPr lang="mr-IN" sz="7200">
                <a:latin typeface="Kokila"/>
                <a:ea typeface="Kokila"/>
                <a:cs typeface="Kokila"/>
                <a:sym typeface="Kokila"/>
              </a:rPr>
              <a:t>१. संकेतस्थळ </a:t>
            </a:r>
            <a:endParaRPr sz="7200"/>
          </a:p>
        </p:txBody>
      </p:sp>
      <p:sp>
        <p:nvSpPr>
          <p:cNvPr id="240" name="Google Shape;240;p23"/>
          <p:cNvSpPr/>
          <p:nvPr/>
        </p:nvSpPr>
        <p:spPr>
          <a:xfrm rot="10800000" flipH="1">
            <a:off x="2423257" y="3030238"/>
            <a:ext cx="9988721" cy="3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1" name="Google Shape;241;p23" descr="Interne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8700" y="650450"/>
            <a:ext cx="1365315" cy="1347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2503" y="543196"/>
            <a:ext cx="1757707" cy="142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3"/>
          <p:cNvSpPr txBox="1"/>
          <p:nvPr/>
        </p:nvSpPr>
        <p:spPr>
          <a:xfrm>
            <a:off x="373473" y="1967758"/>
            <a:ext cx="6941648" cy="346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ई. सदर संकेतस्थळ हे hypertext transfer protocol secure अंतर्गत नागरिकांना उपलब्ध करून दिले गेले असल्याने सायबर सुरक्षित आहे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</a:pPr>
            <a:r>
              <a:rPr lang="mr-IN" sz="6000"/>
              <a:t>१. संकेतस्थळ </a:t>
            </a:r>
            <a:endParaRPr/>
          </a:p>
        </p:txBody>
      </p:sp>
      <p:sp>
        <p:nvSpPr>
          <p:cNvPr id="250" name="Google Shape;250;p24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mr-IN" sz="3600"/>
              <a:t>उ. सदर संकेतस्थळावर लोकसवा हक्क अधिनियमांतर्गत सेवा प्रकाशने या खिडकी मध्ये अधिसूचित केलेल्या आहेत </a:t>
            </a:r>
            <a:endParaRPr/>
          </a:p>
        </p:txBody>
      </p:sp>
      <p:pic>
        <p:nvPicPr>
          <p:cNvPr id="251" name="Google Shape;251;p24" title="Screenshot 2025-04-11 9.33.57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9450" y="3578400"/>
            <a:ext cx="4722549" cy="327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 txBox="1">
            <a:spLocks noGrp="1"/>
          </p:cNvSpPr>
          <p:nvPr>
            <p:ph type="title"/>
          </p:nvPr>
        </p:nvSpPr>
        <p:spPr>
          <a:xfrm>
            <a:off x="681038" y="752475"/>
            <a:ext cx="9613900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Kokila"/>
              <a:buNone/>
            </a:pPr>
            <a:r>
              <a:rPr lang="mr-IN" sz="7200">
                <a:latin typeface="Kokila"/>
                <a:ea typeface="Kokila"/>
                <a:cs typeface="Kokila"/>
                <a:sym typeface="Kokila"/>
              </a:rPr>
              <a:t>२. सुकर जिवनमान </a:t>
            </a:r>
            <a:endParaRPr sz="7200">
              <a:latin typeface="Kokila"/>
              <a:ea typeface="Kokila"/>
              <a:cs typeface="Kokila"/>
              <a:sym typeface="Kokila"/>
            </a:endParaRPr>
          </a:p>
        </p:txBody>
      </p:sp>
      <p:pic>
        <p:nvPicPr>
          <p:cNvPr id="257" name="Google Shape;257;p25"/>
          <p:cNvPicPr preferRelativeResize="0"/>
          <p:nvPr/>
        </p:nvPicPr>
        <p:blipFill rotWithShape="1">
          <a:blip r:embed="rId3">
            <a:alphaModFix/>
          </a:blip>
          <a:srcRect t="2424" r="8332" b="24964"/>
          <a:stretch/>
        </p:blipFill>
        <p:spPr>
          <a:xfrm>
            <a:off x="9578197" y="2346694"/>
            <a:ext cx="2389516" cy="4079985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8" name="Google Shape;258;p25"/>
          <p:cNvSpPr txBox="1"/>
          <p:nvPr/>
        </p:nvSpPr>
        <p:spPr>
          <a:xfrm>
            <a:off x="530548" y="2260407"/>
            <a:ext cx="8706982" cy="252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48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नागरी सेवांचे सुलभीकरण </a:t>
            </a:r>
            <a:endParaRPr sz="20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0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सेवा क्र 1. नगरपरिषद घुग्घुस तर्फे नागरिकांना तक्रारी QR कोडद्वारे करण्याची सुविधा उपलब्ध करून देण्यात आलेली आहे.</a:t>
            </a:r>
            <a:endParaRPr sz="20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0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सेवा क्र 2. संकेतस्थळा द्वारे बॅनर व होर्डिंग ची परमिशन काढण्याकरिता घरबसल्या अर्ज करण्याची सुविधा करण्यात आलेली आहे </a:t>
            </a:r>
            <a:endParaRPr sz="1600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  <p:pic>
        <p:nvPicPr>
          <p:cNvPr id="259" name="Google Shape;25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Kokila"/>
              <a:buNone/>
            </a:pPr>
            <a:r>
              <a:rPr lang="mr-IN" sz="8000">
                <a:latin typeface="Kokila"/>
                <a:ea typeface="Kokila"/>
                <a:cs typeface="Kokila"/>
                <a:sym typeface="Kokila"/>
              </a:rPr>
              <a:t>३ . स्वच्छता </a:t>
            </a:r>
            <a:endParaRPr sz="8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6"/>
          <p:cNvSpPr txBox="1"/>
          <p:nvPr/>
        </p:nvSpPr>
        <p:spPr>
          <a:xfrm>
            <a:off x="318758" y="1985978"/>
            <a:ext cx="8317506" cy="2040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अ.अभिलेख निदनीकरण व वर्गीकरण 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अभिलेख निंदणीकरण व वर्गीकरणाचे काम प्रगतीपथावर आहे</a:t>
            </a:r>
            <a:endParaRPr sz="40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आ.मुदतबाह्य अभिलेखे नष्ट करण्यात आलेली आहेत 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6" name="Google Shape;26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9075" y="3990175"/>
            <a:ext cx="3458516" cy="28286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7" name="Google Shape;26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4089" y="3973149"/>
            <a:ext cx="4335961" cy="28456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8" name="Google Shape;26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Kokila"/>
              <a:buNone/>
            </a:pPr>
            <a:r>
              <a:rPr lang="mr-IN" sz="8000">
                <a:latin typeface="Kokila"/>
                <a:ea typeface="Kokila"/>
                <a:cs typeface="Kokila"/>
                <a:sym typeface="Kokila"/>
              </a:rPr>
              <a:t>३ . स्वच्छता </a:t>
            </a:r>
            <a:endParaRPr sz="8000"/>
          </a:p>
        </p:txBody>
      </p:sp>
      <p:sp>
        <p:nvSpPr>
          <p:cNvPr id="274" name="Google Shape;274;p27"/>
          <p:cNvSpPr txBox="1"/>
          <p:nvPr/>
        </p:nvSpPr>
        <p:spPr>
          <a:xfrm>
            <a:off x="539683" y="2233945"/>
            <a:ext cx="9914641" cy="81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3600" b="0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इ. जड वस्तू संग्रह नोंदवही अद्ययावतीकरणाचे काम  प्रगतीपथावर आहे </a:t>
            </a:r>
            <a:r>
              <a:rPr lang="mr-IN" sz="4400" b="1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  </a:t>
            </a:r>
            <a:endParaRPr sz="4400" b="1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  <p:pic>
        <p:nvPicPr>
          <p:cNvPr id="275" name="Google Shape;275;p27"/>
          <p:cNvPicPr preferRelativeResize="0"/>
          <p:nvPr/>
        </p:nvPicPr>
        <p:blipFill rotWithShape="1">
          <a:blip r:embed="rId3">
            <a:alphaModFix/>
          </a:blip>
          <a:srcRect t="1384" b="18616"/>
          <a:stretch/>
        </p:blipFill>
        <p:spPr>
          <a:xfrm rot="-5400000">
            <a:off x="747069" y="3576056"/>
            <a:ext cx="2760364" cy="3614242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6" name="Google Shape;276;p27"/>
          <p:cNvPicPr preferRelativeResize="0"/>
          <p:nvPr/>
        </p:nvPicPr>
        <p:blipFill rotWithShape="1">
          <a:blip r:embed="rId4">
            <a:alphaModFix/>
          </a:blip>
          <a:srcRect t="22264"/>
          <a:stretch/>
        </p:blipFill>
        <p:spPr>
          <a:xfrm rot="5400000">
            <a:off x="8673651" y="3647730"/>
            <a:ext cx="2804817" cy="3499447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7" name="Google Shape;277;p27"/>
          <p:cNvPicPr preferRelativeResize="0"/>
          <p:nvPr/>
        </p:nvPicPr>
        <p:blipFill rotWithShape="1">
          <a:blip r:embed="rId5">
            <a:alphaModFix/>
          </a:blip>
          <a:srcRect l="6797" r="15888"/>
          <a:stretch/>
        </p:blipFill>
        <p:spPr>
          <a:xfrm>
            <a:off x="4347690" y="4022778"/>
            <a:ext cx="3717922" cy="2679697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8" name="Google Shape;278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19117" y="612475"/>
            <a:ext cx="1572883" cy="13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Microsoft Office PowerPoint</Application>
  <PresentationFormat>Custom</PresentationFormat>
  <Paragraphs>88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Berlin</vt:lpstr>
      <vt:lpstr>PowerPoint Presentation</vt:lpstr>
      <vt:lpstr>१. संकेतस्थळ  </vt:lpstr>
      <vt:lpstr>१. संकेतस्थळ </vt:lpstr>
      <vt:lpstr>१. संकेतस्थळ </vt:lpstr>
      <vt:lpstr>१. संकेतस्थळ </vt:lpstr>
      <vt:lpstr>१. संकेतस्थळ </vt:lpstr>
      <vt:lpstr>२. सुकर जिवनमान </vt:lpstr>
      <vt:lpstr>३ . स्वच्छता </vt:lpstr>
      <vt:lpstr>३ . स्वच्छता </vt:lpstr>
      <vt:lpstr>३ . स्वच्छता </vt:lpstr>
      <vt:lpstr>४. तक्रार निवारण </vt:lpstr>
      <vt:lpstr>४. तक्रार निवारण </vt:lpstr>
      <vt:lpstr>५. कार्यालयीन सोयी सुविधा  </vt:lpstr>
      <vt:lpstr>५. कार्यालयीन सोयी सुविधा  </vt:lpstr>
      <vt:lpstr>५. कार्यालयीन सोयी सुविधा  </vt:lpstr>
      <vt:lpstr>५. कार्यालयीन सोयी सुविधा  </vt:lpstr>
      <vt:lpstr>५. कार्यालयीन सोयी सुविधा  </vt:lpstr>
      <vt:lpstr>६. क्षेत्रीय कार्यालयांना भेटी   </vt:lpstr>
      <vt:lpstr>६. क्षेत्रीय कार्यालयांना भेटी   </vt:lpstr>
      <vt:lpstr>७. ई- ऑफीस प्रणाली  </vt:lpstr>
      <vt:lpstr>८. आर्थिक व औद्योगिक गुंतवणुकीस प्रोत्साहन   </vt:lpstr>
      <vt:lpstr>९. अधिकारी कर्मचारी प्रशिक्षण, सेवा विषयक बाबी आणि कृत्रीम बुध्दीमत्ता तंत्रज्ञानाचा वापर (AI) </vt:lpstr>
      <vt:lpstr>९. अधिकारी कर्मचारी प्रशिक्षण, सेवा विषयक बाबी आणि कृत्रीम बुध्दीमत्ता तंत्रज्ञानाचा वापर (AI) </vt:lpstr>
      <vt:lpstr>९. अधिकारी कर्मचारी प्रशिक्षण, सेवा विषयक बाबी आणि कृत्रीम बुध्दीमत्ता तंत्रज्ञानाचा वापर (AI) </vt:lpstr>
      <vt:lpstr>१०. नाविन्यपूर्ण उपक्रम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modified xsi:type="dcterms:W3CDTF">2025-04-11T05:06:20Z</dcterms:modified>
</cp:coreProperties>
</file>